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8" r:id="rId2"/>
    <p:sldId id="259" r:id="rId3"/>
    <p:sldId id="263" r:id="rId4"/>
    <p:sldId id="264" r:id="rId5"/>
    <p:sldId id="265" r:id="rId6"/>
    <p:sldId id="266" r:id="rId7"/>
    <p:sldId id="267" r:id="rId8"/>
    <p:sldId id="262" r:id="rId9"/>
    <p:sldId id="260" r:id="rId10"/>
    <p:sldId id="261" r:id="rId1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B842"/>
    <a:srgbClr val="000000"/>
    <a:srgbClr val="74B942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–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–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–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–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46F890A9-2807-4EBB-B81D-B2AA78EC7F39}" styleName="Dark Style 2 –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32"/>
    <p:restoredTop sz="96234"/>
  </p:normalViewPr>
  <p:slideViewPr>
    <p:cSldViewPr snapToGrid="0">
      <p:cViewPr>
        <p:scale>
          <a:sx n="141" d="100"/>
          <a:sy n="141" d="100"/>
        </p:scale>
        <p:origin x="184" y="56"/>
      </p:cViewPr>
      <p:guideLst/>
    </p:cSldViewPr>
  </p:slideViewPr>
  <p:outlineViewPr>
    <p:cViewPr>
      <p:scale>
        <a:sx n="33" d="100"/>
        <a:sy n="33" d="100"/>
      </p:scale>
      <p:origin x="0" y="-4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9" d="100"/>
        <a:sy n="7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2.jpg>
</file>

<file path=ppt/media/image28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03E88C-5052-EB47-BBCD-87ED51A84B6C}" type="datetimeFigureOut">
              <a:rPr lang="en-DE" smtClean="0"/>
              <a:t>30.08.24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201135-47A9-4148-AC56-AE2309C63F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1019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0C131E-6A5F-7C4D-B446-5120FAFA46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0147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D44E2C-C50E-B202-A0CD-6FB703CD4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DF3CD6-1142-3C8E-6CB4-E83DA25F7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2FADCD-51F3-FE0E-0B4C-83F6FF2F5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A070BD-61D2-009B-D0D5-FB5931D73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B1CBAC-0D6F-1973-D4E3-49F7011A9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590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BFA59-E2B8-CE69-FE29-85F218466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C010D96-5A06-59C6-501E-0C6AC9F52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23B2C0-D3E6-4AF7-F194-EBD075010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F3C7DC-FB7C-1B59-8148-9C252F643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8F18EB-3DA5-45F8-6B37-8D88BFFC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163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5147FC9-4ABD-86F4-1CD6-7AF27ADA80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F54595D-63F9-CC5D-8242-260EBFD99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4D75D2-21A7-C93D-705D-79BDCB144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A8F429-0574-4933-C897-BA0A6A27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AB0F98-B82A-83D4-FA09-FC37B7F99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11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0E2361-495B-3C22-0A6B-3DBFF43A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098191-3ADD-0448-255E-DFE20452D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3B53D0-189D-887D-1552-46386DE5D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A26044-452B-7C84-44F8-249A430C3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0109DA-9EBF-FDD6-8D81-0FBD03541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48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740BE5-D256-F234-165F-DDD258303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615DD4-CEAC-9311-E648-15338655E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BA21DC-B5DC-1D47-4607-94B496B75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87DDCE-C9EC-99C1-1D7D-57E74A76C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F3E8F9-FCEF-95FA-BFDA-C53C2E79D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850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A840E-F4D9-914D-DE72-10ED975DA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A07AF-651E-E91E-7260-2C9BAAE1E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2C0664A-4F49-2D6E-EBC9-681093E01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4BEBEE-C680-3DD5-C94F-858C116F0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E24443-8A04-7446-770F-B3A1AEF52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A44614-C7D6-85E7-D004-C0E21646B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945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805A7C-1C19-A9CD-55A8-177E8171F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7E0720E-2755-CC40-F3BC-5B6D10F47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7BCDF5-E34A-A6F9-6C71-4B9F0E183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A90BB45-D56E-DF21-048E-83E3EE865F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6938D6-F32C-4887-42C6-A3CA19328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6213D26-D605-8F34-ACFA-DAED6FB3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922B4A-DF31-817B-2C60-E257A90B8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1951780-E5F1-DF5B-3368-EF03C50D1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378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8B39A9-4C0F-CC0C-5A18-CCCB3D983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F0EF061-3838-13CA-780B-96097097D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ACBD2-51DD-4800-D9BC-618F43D74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193DD26-D6B2-896D-2BDE-E3824211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991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03B509B-1886-FA6C-17E5-412D7291F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DC58B38-4F80-056A-9453-B3DDD59AE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1FD3CC-19E3-DCBA-04AE-0B22AB40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871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A1707-BDE1-139D-7A08-591B39694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4F2638-FCA4-0F1B-7729-235F675D6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7FC733-9285-A75F-7BB2-0E65B5DCE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850DB5E-53AC-0BA4-5726-49E2F65D3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3AD597-36E3-1D22-F073-9575A905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EA0D62-D5EA-9094-A4D3-EE2ADE8B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974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2D0620-38FA-1C09-FFAA-88F8459C0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59279D3-2D01-8381-F513-C21752B61E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43D786-7504-156A-7A86-135F059E9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3CEB45E-E867-684E-B232-AA19DDB23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77E05F-992A-8531-8472-DDE7C13AC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20172A-36CF-AE1B-9B49-144F8A53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56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BEDBCBA-6E03-B2FA-53DE-08F50190F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480" y="365125"/>
            <a:ext cx="11508010" cy="742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45D7AA-53C4-8236-B3AA-85C53867F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8480" y="1107440"/>
            <a:ext cx="11508010" cy="5069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82FD0B-71FE-8CC8-392B-D75411D6D0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C0DB27-A26B-93EA-51DE-7147F870D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4F49A5-BBAE-6311-4490-4235C32B3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C33616-8300-5464-E7F7-AAD42A1B6A1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45510" y="87689"/>
            <a:ext cx="937332" cy="280670"/>
          </a:xfrm>
          <a:prstGeom prst="rect">
            <a:avLst/>
          </a:prstGeom>
        </p:spPr>
      </p:pic>
      <p:pic>
        <p:nvPicPr>
          <p:cNvPr id="9" name="Picture 8" descr="A close-up of a logo&#10;&#10;Description automatically generated">
            <a:extLst>
              <a:ext uri="{FF2B5EF4-FFF2-40B4-BE49-F238E27FC236}">
                <a16:creationId xmlns:a16="http://schemas.microsoft.com/office/drawing/2014/main" id="{D3DE87F4-F9BB-2086-662F-C5D24331D4CC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172817" y="10835"/>
            <a:ext cx="1560445" cy="4259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4237F1-6E19-6BE9-00BB-03DF45CCCB80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749866" y="87689"/>
            <a:ext cx="1296624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56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74B94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png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BBF7C6-E70A-4333-7CA1-AB6496888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3" y="318052"/>
            <a:ext cx="4583007" cy="4355021"/>
          </a:xfrm>
        </p:spPr>
        <p:txBody>
          <a:bodyPr anchor="b">
            <a:normAutofit/>
          </a:bodyPr>
          <a:lstStyle/>
          <a:p>
            <a:pPr marL="35488" marR="35488" algn="l" defTabSz="863399">
              <a:buClr>
                <a:srgbClr val="719F33"/>
              </a:buClr>
              <a:buFont typeface="Akkurat-Bold"/>
              <a:defRPr sz="1800">
                <a:uFillTx/>
              </a:defRPr>
            </a:pP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Measuring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the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prompt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component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of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the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atmospheric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muon</a:t>
            </a:r>
            <a: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flux</a:t>
            </a:r>
            <a:b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</a:br>
            <a:b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</a:br>
            <a:r>
              <a:rPr lang="de-DE" sz="1600" b="1" u="sng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Pascal Gutjahr</a:t>
            </a:r>
            <a:r>
              <a:rPr lang="de-DE" sz="16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endParaRPr lang="de-DE" sz="3200" b="1" dirty="0">
              <a:solidFill>
                <a:schemeClr val="tx2"/>
              </a:solidFill>
              <a:uFill>
                <a:solidFill>
                  <a:srgbClr val="84B819"/>
                </a:solidFill>
              </a:uFill>
              <a:latin typeface="+mn-lt"/>
              <a:ea typeface="Akkurat-Bold"/>
              <a:cs typeface="Arial" panose="020B0604020202020204" pitchFamily="34" charset="0"/>
              <a:sym typeface="Akkurat-Bold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E804686-9488-A564-C2A9-0B97E2669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6880" y="5798820"/>
            <a:ext cx="6530740" cy="1076408"/>
          </a:xfrm>
        </p:spPr>
        <p:txBody>
          <a:bodyPr anchor="t">
            <a:normAutofit fontScale="77500" lnSpcReduction="20000"/>
          </a:bodyPr>
          <a:lstStyle/>
          <a:p>
            <a:pPr algn="r"/>
            <a:endParaRPr lang="de-DE" b="1" dirty="0">
              <a:solidFill>
                <a:schemeClr val="tx2"/>
              </a:solidFill>
              <a:uFill>
                <a:solidFill>
                  <a:srgbClr val="84B819"/>
                </a:solidFill>
              </a:uFill>
              <a:ea typeface="Akkurat-Bold"/>
              <a:cs typeface="Arial" pitchFamily="34" charset="0"/>
              <a:sym typeface="Akkurat-Bold"/>
            </a:endParaRPr>
          </a:p>
          <a:p>
            <a:pPr algn="r"/>
            <a:r>
              <a:rPr lang="de-DE" sz="28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cs typeface="Arial" pitchFamily="34" charset="0"/>
                <a:sym typeface="Akkurat-Bold"/>
              </a:rPr>
              <a:t> </a:t>
            </a:r>
          </a:p>
          <a:p>
            <a:pPr algn="r"/>
            <a:r>
              <a:rPr lang="de-DE" sz="28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cs typeface="Arial" pitchFamily="34" charset="0"/>
                <a:sym typeface="Akkurat-Bold"/>
              </a:rPr>
              <a:t>August 30, 2024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DE7D6CE-5AAC-3CF6-CCD9-A64A79920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08" r="-1" b="27710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6AC9AA2-A630-3F8B-77FC-9577B3625308}"/>
              </a:ext>
            </a:extLst>
          </p:cNvPr>
          <p:cNvSpPr txBox="1"/>
          <p:nvPr/>
        </p:nvSpPr>
        <p:spPr>
          <a:xfrm>
            <a:off x="0" y="6642546"/>
            <a:ext cx="72923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Source: NASA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1A5766-9843-872C-7BEA-6F4CDD7BB8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462" y="110534"/>
            <a:ext cx="937332" cy="280670"/>
          </a:xfrm>
          <a:prstGeom prst="rect">
            <a:avLst/>
          </a:prstGeom>
          <a:noFill/>
        </p:spPr>
      </p:pic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8659823C-E4F7-7F38-0F72-A0F4EF08C3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9168" y="100693"/>
            <a:ext cx="490013" cy="3003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0E6EA8-BC62-32CC-BF59-92E3C00724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8795" y="-45239"/>
            <a:ext cx="1929631" cy="59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689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934FD-375E-1148-5414-AA9966459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Bin to bin correlation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D033600-E1D7-0115-C721-F86BAF50F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31093" y="136525"/>
            <a:ext cx="6651852" cy="6651852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58793-357C-A9E6-1B43-C05342FB3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5B0467-39DD-A6E1-D24D-68A92DCBB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634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86C42-2BDF-9E69-F26B-1F798BF39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480" y="365125"/>
            <a:ext cx="2890520" cy="2406650"/>
          </a:xfrm>
        </p:spPr>
        <p:txBody>
          <a:bodyPr/>
          <a:lstStyle/>
          <a:p>
            <a:r>
              <a:rPr lang="en-DE" dirty="0"/>
              <a:t>Generated systematics (level5)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3841866-1D87-AB73-F086-4FAD42E933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57612" y="7937"/>
            <a:ext cx="6829426" cy="682942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F78DF-273A-F9C9-481E-ABC605D3B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3CDBF4-BF92-7D44-0908-BA3778069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46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850AF7-C7E0-9763-2FB1-2C9020B8A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8408"/>
            <a:ext cx="3721608" cy="1106424"/>
          </a:xfrm>
        </p:spPr>
        <p:txBody>
          <a:bodyPr>
            <a:normAutofit/>
          </a:bodyPr>
          <a:lstStyle/>
          <a:p>
            <a:r>
              <a:rPr lang="en-DE" dirty="0"/>
              <a:t>Absorption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EA9D2A7-135C-2314-6FB1-E3618C6A3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8296"/>
            <a:ext cx="3721608" cy="3502152"/>
          </a:xfrm>
        </p:spPr>
        <p:txBody>
          <a:bodyPr>
            <a:normAutofit/>
          </a:bodyPr>
          <a:lstStyle/>
          <a:p>
            <a:endParaRPr lang="en-US" sz="17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727F933-EFC6-72D9-0664-268AEBACD3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267" y="763152"/>
            <a:ext cx="3248351" cy="2429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C22D2B-9DB2-FF45-AEB9-8EEB463E7F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914" y="763153"/>
            <a:ext cx="3248352" cy="2429263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9B795B1-46CA-81D7-1E43-A8520AE30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268" y="3567664"/>
            <a:ext cx="3248352" cy="24292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4BE42F-A841-6F85-2C54-D2879ACFA0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9914" y="3566200"/>
            <a:ext cx="3248352" cy="242926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71FBB-58F1-7829-25CA-1E9BCCE3F0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chemeClr val="tx1">
                    <a:lumMod val="50000"/>
                    <a:lumOff val="50000"/>
                  </a:schemeClr>
                </a:solidFill>
              </a:rPr>
              <a:t>pascal.gutjahr@tu-dortmund.de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39A8D2-E0D2-9D76-B228-5A8F62575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8011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690E69-FD22-D5E7-C544-377FA9A3B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8408"/>
            <a:ext cx="3721608" cy="1106424"/>
          </a:xfrm>
        </p:spPr>
        <p:txBody>
          <a:bodyPr>
            <a:normAutofit/>
          </a:bodyPr>
          <a:lstStyle/>
          <a:p>
            <a:r>
              <a:rPr lang="en-DE" dirty="0"/>
              <a:t>DOM efficiency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C3696BDF-30D0-95A8-E26E-3C6285EFA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8296"/>
            <a:ext cx="3721608" cy="3502152"/>
          </a:xfrm>
        </p:spPr>
        <p:txBody>
          <a:bodyPr>
            <a:normAutofit/>
          </a:bodyPr>
          <a:lstStyle/>
          <a:p>
            <a:endParaRPr lang="en-US" sz="17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B76CE8-6EC5-06A3-A611-6FE7BA811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267" y="763152"/>
            <a:ext cx="3248351" cy="2429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02DA42-7773-1BB9-ED0D-49DA8C3A74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914" y="763153"/>
            <a:ext cx="3248352" cy="2429263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9EFB4BE-8E0F-66E7-69A3-9CC1367F6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268" y="3567664"/>
            <a:ext cx="3248352" cy="24292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FFAFCD1-F61A-9A42-D90D-485C3A300E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9914" y="3566200"/>
            <a:ext cx="3248352" cy="242926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7E7EA-DD4E-DAD5-D7E2-93281DA124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chemeClr val="tx1">
                    <a:lumMod val="50000"/>
                    <a:lumOff val="50000"/>
                  </a:schemeClr>
                </a:solidFill>
              </a:rPr>
              <a:t>pascal.gutjahr@tu-dortmund.de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0DFD61-8244-69B9-50D5-970AA226F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5916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BE1174-FEAE-60F5-92C5-40BE87D4C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8408"/>
            <a:ext cx="3721608" cy="1106424"/>
          </a:xfrm>
        </p:spPr>
        <p:txBody>
          <a:bodyPr>
            <a:normAutofit/>
          </a:bodyPr>
          <a:lstStyle/>
          <a:p>
            <a:r>
              <a:rPr lang="en-DE" dirty="0"/>
              <a:t>Scattering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A163505-CFD6-2C9A-87EA-305F03E47A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8296"/>
            <a:ext cx="3721608" cy="3502152"/>
          </a:xfrm>
        </p:spPr>
        <p:txBody>
          <a:bodyPr>
            <a:normAutofit/>
          </a:bodyPr>
          <a:lstStyle/>
          <a:p>
            <a:endParaRPr lang="en-US" sz="17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698C88-D2F4-A95A-52A7-1105232E4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267" y="763152"/>
            <a:ext cx="3248351" cy="2429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471F16-55A2-3C47-415F-C47EC990D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914" y="763153"/>
            <a:ext cx="3248352" cy="2429263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A85B77A-EA14-FB1C-C430-69BE03AD4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268" y="3567664"/>
            <a:ext cx="3248352" cy="24292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003A9D6-6C9A-52FD-F004-A597E3B6FA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9914" y="3566200"/>
            <a:ext cx="3248352" cy="242926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C0BB2-7F01-56B7-6740-083C0B3F80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chemeClr val="tx1">
                    <a:lumMod val="50000"/>
                    <a:lumOff val="50000"/>
                  </a:schemeClr>
                </a:solidFill>
              </a:rPr>
              <a:t>pascal.gutjahr@tu-dortmund.de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B6DDA-A4C9-1217-9F2D-8DA3DB741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73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5716D9-90A9-ED55-39DD-9078CB79D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8408"/>
            <a:ext cx="3721608" cy="1106424"/>
          </a:xfrm>
        </p:spPr>
        <p:txBody>
          <a:bodyPr>
            <a:normAutofit/>
          </a:bodyPr>
          <a:lstStyle/>
          <a:p>
            <a:r>
              <a:rPr lang="en-DE" dirty="0"/>
              <a:t>HoleIce model p0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5ACFD8F-A833-A7D7-1185-24AC118F17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8296"/>
            <a:ext cx="3721608" cy="3502152"/>
          </a:xfrm>
        </p:spPr>
        <p:txBody>
          <a:bodyPr>
            <a:normAutofit/>
          </a:bodyPr>
          <a:lstStyle/>
          <a:p>
            <a:endParaRPr lang="en-US" sz="17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2C7DF0-CE5D-F74A-E05A-52EB640CA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267" y="763152"/>
            <a:ext cx="3248351" cy="2429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FCD555D-08BB-5597-C458-BD1820383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914" y="763153"/>
            <a:ext cx="3248352" cy="2429263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6BF51EB-4744-3723-3E72-532171491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268" y="3567664"/>
            <a:ext cx="3248352" cy="24292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9D7582-CFAC-7ED1-9775-43212ACA3E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9914" y="3566200"/>
            <a:ext cx="3248352" cy="242926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081B9-E663-4D55-1111-54060633F0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chemeClr val="tx1">
                    <a:lumMod val="50000"/>
                    <a:lumOff val="50000"/>
                  </a:schemeClr>
                </a:solidFill>
              </a:rPr>
              <a:t>pascal.gutjahr@tu-dortmund.de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975B8D-A2E3-4B0F-BAB5-A93ADD270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8224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262628-5A49-6180-9B25-77B59AF52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8408"/>
            <a:ext cx="3721608" cy="1106424"/>
          </a:xfrm>
        </p:spPr>
        <p:txBody>
          <a:bodyPr>
            <a:normAutofit/>
          </a:bodyPr>
          <a:lstStyle/>
          <a:p>
            <a:r>
              <a:rPr lang="en-DE" dirty="0"/>
              <a:t>HoleIce model p1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E04C74C-08F1-A339-CB19-7BCA6ED2F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8296"/>
            <a:ext cx="3721608" cy="3502152"/>
          </a:xfrm>
        </p:spPr>
        <p:txBody>
          <a:bodyPr>
            <a:normAutofit/>
          </a:bodyPr>
          <a:lstStyle/>
          <a:p>
            <a:endParaRPr lang="en-US" sz="17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6AB220-2AFF-93E4-2330-2849C0F5E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267" y="763152"/>
            <a:ext cx="3248351" cy="2429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1073FD-F875-0F5D-405B-2C114AA7A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914" y="763153"/>
            <a:ext cx="3248352" cy="2429263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4DCD258-7C45-F08E-F35F-FC0611EF5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268" y="3567664"/>
            <a:ext cx="3248352" cy="24292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FD49731-52AC-EF4B-18B0-4B759AA562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9914" y="3566200"/>
            <a:ext cx="3248352" cy="242926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5FD64-B1D2-7E96-0175-475AE14F89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chemeClr val="tx1">
                    <a:lumMod val="50000"/>
                    <a:lumOff val="50000"/>
                  </a:schemeClr>
                </a:solidFill>
              </a:rPr>
              <a:t>pascal.gutjahr@tu-dortmund.de</a:t>
            </a:r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435DE8-4823-2D5F-3798-705C8324C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615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95589-6CD1-4BAD-8DF3-AC593E72A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Unfolded event rate – fitted with detector systematics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5B0F8-4423-E111-52DC-41BB9FE1F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96BF5-7649-B414-02C8-CBAF8FD12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BDED79-B3AC-7A81-3567-2910A1525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35BC9A-05EC-88A6-F45C-293E35DCC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1350963"/>
            <a:ext cx="64135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533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FA469-0C58-40EF-ABD6-6C3A8BD37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Systematics correlation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17EC84D-9750-06B8-EE88-6DD0E0ABD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4775" y="-14290"/>
            <a:ext cx="6872289" cy="687228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1C326-FB79-336D-10DC-A11BDF6C6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CFF6D4-2EB5-8AD8-84D0-AC14A0971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037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TU Green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4B84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16189</TotalTime>
  <Words>123</Words>
  <Application>Microsoft Macintosh PowerPoint</Application>
  <PresentationFormat>Widescreen</PresentationFormat>
  <Paragraphs>33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Akkurat-Bold</vt:lpstr>
      <vt:lpstr>Arial</vt:lpstr>
      <vt:lpstr>Calibri</vt:lpstr>
      <vt:lpstr>Calibri Light</vt:lpstr>
      <vt:lpstr>Office</vt:lpstr>
      <vt:lpstr>Measuring the prompt component of the atmospheric muon flux  Pascal Gutjahr </vt:lpstr>
      <vt:lpstr>Generated systematics (level5)</vt:lpstr>
      <vt:lpstr>Absorption</vt:lpstr>
      <vt:lpstr>DOM efficiency</vt:lpstr>
      <vt:lpstr>Scattering</vt:lpstr>
      <vt:lpstr>HoleIce model p0</vt:lpstr>
      <vt:lpstr>HoleIce model p1</vt:lpstr>
      <vt:lpstr>Unfolded event rate – fitted with detector systematics</vt:lpstr>
      <vt:lpstr>Systematics correlation</vt:lpstr>
      <vt:lpstr>Bin to bin correlation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Updates on prompt atmospheric muon analysis  Ludwig Neste and Pascal Gutjahr</dc:title>
  <dc:creator>Pascal Gutjahr</dc:creator>
  <cp:lastModifiedBy>Pascal Gutjahr</cp:lastModifiedBy>
  <cp:revision>299</cp:revision>
  <cp:lastPrinted>2024-03-17T23:23:36Z</cp:lastPrinted>
  <dcterms:created xsi:type="dcterms:W3CDTF">2023-09-19T10:10:31Z</dcterms:created>
  <dcterms:modified xsi:type="dcterms:W3CDTF">2024-09-01T02:52:26Z</dcterms:modified>
</cp:coreProperties>
</file>

<file path=docProps/thumbnail.jpeg>
</file>